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2"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65" d="100"/>
          <a:sy n="65" d="100"/>
        </p:scale>
        <p:origin x="143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9E1CF1-1337-49B0-B785-90C269CDDD1C}" type="datetimeFigureOut">
              <a:rPr lang="en-US" smtClean="0"/>
              <a:t>11/10/2022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EA9266-7555-447E-A5AF-488977E1ED96}" type="slidenum">
              <a:rPr lang="en-US" smtClean="0"/>
              <a:t>‹#›</a:t>
            </a:fld>
            <a:endParaRPr lang="en-US"/>
          </a:p>
        </p:txBody>
      </p:sp>
    </p:spTree>
    <p:extLst>
      <p:ext uri="{BB962C8B-B14F-4D97-AF65-F5344CB8AC3E}">
        <p14:creationId xmlns:p14="http://schemas.microsoft.com/office/powerpoint/2010/main" val="1352593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C84BC9-7CB6-4C49-8C07-89D3622F4829}"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4034160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C84BC9-7CB6-4C49-8C07-89D3622F4829}"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1807576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C84BC9-7CB6-4C49-8C07-89D3622F4829}"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4196154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C84BC9-7CB6-4C49-8C07-89D3622F4829}"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3131819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C84BC9-7CB6-4C49-8C07-89D3622F4829}"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2642082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C84BC9-7CB6-4C49-8C07-89D3622F4829}"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373891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C84BC9-7CB6-4C49-8C07-89D3622F4829}" type="datetimeFigureOut">
              <a:rPr lang="en-US" smtClean="0"/>
              <a:t>11/10/2022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201578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C84BC9-7CB6-4C49-8C07-89D3622F4829}" type="datetimeFigureOut">
              <a:rPr lang="en-US" smtClean="0"/>
              <a:t>11/10/2022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1050549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C84BC9-7CB6-4C49-8C07-89D3622F4829}" type="datetimeFigureOut">
              <a:rPr lang="en-US" smtClean="0"/>
              <a:t>11/10/2022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204947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C84BC9-7CB6-4C49-8C07-89D3622F4829}"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852627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C84BC9-7CB6-4C49-8C07-89D3622F4829}"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4024878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84BC9-7CB6-4C49-8C07-89D3622F4829}" type="datetimeFigureOut">
              <a:rPr lang="en-US" smtClean="0"/>
              <a:t>11/10/2022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8E4BEB-CB5D-46FE-AE2B-B6A23E8D7C44}" type="slidenum">
              <a:rPr lang="en-US" smtClean="0"/>
              <a:t>‹#›</a:t>
            </a:fld>
            <a:endParaRPr lang="en-US"/>
          </a:p>
        </p:txBody>
      </p:sp>
    </p:spTree>
    <p:extLst>
      <p:ext uri="{BB962C8B-B14F-4D97-AF65-F5344CB8AC3E}">
        <p14:creationId xmlns:p14="http://schemas.microsoft.com/office/powerpoint/2010/main" val="22044109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19D9F72-23E3-47E1-171E-4A67E9C8EEB9}"/>
              </a:ext>
            </a:extLst>
          </p:cNvPr>
          <p:cNvSpPr/>
          <p:nvPr/>
        </p:nvSpPr>
        <p:spPr>
          <a:xfrm>
            <a:off x="1268361" y="4188545"/>
            <a:ext cx="7034981" cy="1828800"/>
          </a:xfrm>
          <a:prstGeom prst="rect">
            <a:avLst/>
          </a:prstGeom>
          <a:solidFill>
            <a:srgbClr val="99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E143963-3B5A-9B5F-87CA-ADE7A6D1EDCE}"/>
              </a:ext>
            </a:extLst>
          </p:cNvPr>
          <p:cNvSpPr/>
          <p:nvPr/>
        </p:nvSpPr>
        <p:spPr>
          <a:xfrm>
            <a:off x="1268361" y="1932039"/>
            <a:ext cx="7034981" cy="1496961"/>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0B280C9-5BBF-4017-8EF4-04657B67BFDD}"/>
              </a:ext>
            </a:extLst>
          </p:cNvPr>
          <p:cNvSpPr>
            <a:spLocks noGrp="1"/>
          </p:cNvSpPr>
          <p:nvPr>
            <p:ph idx="1"/>
          </p:nvPr>
        </p:nvSpPr>
        <p:spPr>
          <a:xfrm>
            <a:off x="221226" y="2107521"/>
            <a:ext cx="8627806" cy="4027808"/>
          </a:xfrm>
        </p:spPr>
        <p:txBody>
          <a:bodyPr>
            <a:normAutofit/>
          </a:bodyPr>
          <a:lstStyle/>
          <a:p>
            <a:pPr marL="0" indent="0" algn="ctr">
              <a:buNone/>
            </a:pPr>
            <a:r>
              <a:rPr lang="en-US" sz="3200" b="1" dirty="0">
                <a:solidFill>
                  <a:srgbClr val="009900"/>
                </a:solidFill>
                <a:latin typeface="+mj-lt"/>
              </a:rPr>
              <a:t>SSSA Tournament Sponsorship Pricing</a:t>
            </a:r>
          </a:p>
          <a:p>
            <a:pPr lvl="1" algn="ctr"/>
            <a:r>
              <a:rPr lang="en-US" dirty="0">
                <a:solidFill>
                  <a:srgbClr val="0066FF"/>
                </a:solidFill>
              </a:rPr>
              <a:t>Sponsorship Fee – </a:t>
            </a:r>
            <a:r>
              <a:rPr lang="en-US" dirty="0"/>
              <a:t>$350</a:t>
            </a:r>
          </a:p>
          <a:p>
            <a:pPr marL="457200" lvl="1" indent="0" algn="ctr">
              <a:buNone/>
            </a:pPr>
            <a:r>
              <a:rPr lang="en-US" dirty="0"/>
              <a:t>(Multiple Tournament Sponsors will be Non-Compete)</a:t>
            </a:r>
          </a:p>
          <a:p>
            <a:pPr marL="457200" lvl="1" indent="0" algn="ctr">
              <a:buNone/>
            </a:pPr>
            <a:endParaRPr lang="en-US" dirty="0"/>
          </a:p>
          <a:p>
            <a:pPr lvl="1" algn="ctr"/>
            <a:endParaRPr lang="en-US" dirty="0">
              <a:solidFill>
                <a:srgbClr val="0066FF"/>
              </a:solidFill>
            </a:endParaRPr>
          </a:p>
          <a:p>
            <a:pPr marL="0" indent="0" algn="ctr">
              <a:buNone/>
            </a:pPr>
            <a:r>
              <a:rPr lang="en-US" sz="3200" b="1" dirty="0">
                <a:solidFill>
                  <a:srgbClr val="009900"/>
                </a:solidFill>
                <a:latin typeface="+mj-lt"/>
              </a:rPr>
              <a:t>SSSA Banner Sponsorship Pricing</a:t>
            </a:r>
          </a:p>
          <a:p>
            <a:pPr lvl="1" algn="ctr"/>
            <a:r>
              <a:rPr lang="en-US" sz="2400" dirty="0">
                <a:solidFill>
                  <a:srgbClr val="0066FF"/>
                </a:solidFill>
              </a:rPr>
              <a:t>Annual Sponsorship Fee – </a:t>
            </a:r>
            <a:r>
              <a:rPr lang="en-US" sz="2400" dirty="0"/>
              <a:t>$300</a:t>
            </a:r>
          </a:p>
          <a:p>
            <a:pPr lvl="1" algn="ctr"/>
            <a:r>
              <a:rPr lang="en-US" dirty="0">
                <a:solidFill>
                  <a:srgbClr val="0066FF"/>
                </a:solidFill>
              </a:rPr>
              <a:t>Initial Banner Fee</a:t>
            </a:r>
            <a:r>
              <a:rPr lang="en-US" sz="2400" dirty="0">
                <a:solidFill>
                  <a:srgbClr val="0066FF"/>
                </a:solidFill>
              </a:rPr>
              <a:t> – </a:t>
            </a:r>
            <a:r>
              <a:rPr lang="en-US" sz="2400" dirty="0"/>
              <a:t>$180</a:t>
            </a:r>
          </a:p>
          <a:p>
            <a:pPr lvl="1" algn="ctr"/>
            <a:r>
              <a:rPr lang="en-US" dirty="0">
                <a:solidFill>
                  <a:srgbClr val="0066FF"/>
                </a:solidFill>
              </a:rPr>
              <a:t>Sponsor Requested New Banner Fee</a:t>
            </a:r>
            <a:r>
              <a:rPr lang="en-US" sz="2400" dirty="0">
                <a:solidFill>
                  <a:srgbClr val="0066FF"/>
                </a:solidFill>
              </a:rPr>
              <a:t> – </a:t>
            </a:r>
            <a:r>
              <a:rPr lang="en-US" sz="2400" dirty="0"/>
              <a:t>$90</a:t>
            </a:r>
          </a:p>
          <a:p>
            <a:pPr lvl="1" algn="ctr"/>
            <a:endParaRPr lang="en-US" sz="2400" dirty="0"/>
          </a:p>
          <a:p>
            <a:pPr marL="0" indent="0" algn="ctr">
              <a:buNone/>
            </a:pPr>
            <a:endParaRPr lang="en-US" sz="2400" dirty="0">
              <a:solidFill>
                <a:srgbClr val="0066FF"/>
              </a:solidFill>
            </a:endParaRPr>
          </a:p>
        </p:txBody>
      </p:sp>
      <p:pic>
        <p:nvPicPr>
          <p:cNvPr id="4" name="Picture 3">
            <a:extLst>
              <a:ext uri="{FF2B5EF4-FFF2-40B4-BE49-F238E27FC236}">
                <a16:creationId xmlns:a16="http://schemas.microsoft.com/office/drawing/2014/main" id="{A5D2B894-4D63-4C90-9371-3998C589DF8F}"/>
              </a:ext>
            </a:extLst>
          </p:cNvPr>
          <p:cNvPicPr/>
          <p:nvPr/>
        </p:nvPicPr>
        <p:blipFill>
          <a:blip r:embed="rId2"/>
          <a:stretch>
            <a:fillRect/>
          </a:stretch>
        </p:blipFill>
        <p:spPr>
          <a:xfrm>
            <a:off x="2229993" y="380958"/>
            <a:ext cx="4684014" cy="1095374"/>
          </a:xfrm>
          <a:prstGeom prst="rect">
            <a:avLst/>
          </a:prstGeom>
        </p:spPr>
      </p:pic>
      <p:sp>
        <p:nvSpPr>
          <p:cNvPr id="2" name="Footer Placeholder 1">
            <a:extLst>
              <a:ext uri="{FF2B5EF4-FFF2-40B4-BE49-F238E27FC236}">
                <a16:creationId xmlns:a16="http://schemas.microsoft.com/office/drawing/2014/main" id="{32141C1D-1293-4888-9309-7E84E80DA1D4}"/>
              </a:ext>
            </a:extLst>
          </p:cNvPr>
          <p:cNvSpPr>
            <a:spLocks noGrp="1"/>
          </p:cNvSpPr>
          <p:nvPr>
            <p:ph type="ftr" sz="quarter" idx="11"/>
          </p:nvPr>
        </p:nvSpPr>
        <p:spPr>
          <a:xfrm>
            <a:off x="3028949" y="6356351"/>
            <a:ext cx="3268611" cy="365125"/>
          </a:xfrm>
        </p:spPr>
        <p:txBody>
          <a:bodyPr/>
          <a:lstStyle/>
          <a:p>
            <a:r>
              <a:rPr lang="en-US" sz="1400" i="1" dirty="0">
                <a:solidFill>
                  <a:schemeClr val="tx1"/>
                </a:solidFill>
              </a:rPr>
              <a:t>Pricing as of 11/1/22;  subject to change</a:t>
            </a:r>
          </a:p>
        </p:txBody>
      </p:sp>
    </p:spTree>
    <p:extLst>
      <p:ext uri="{BB962C8B-B14F-4D97-AF65-F5344CB8AC3E}">
        <p14:creationId xmlns:p14="http://schemas.microsoft.com/office/powerpoint/2010/main" val="3636735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449</TotalTime>
  <Words>49</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spending about 75 cents a day can generate an upper scale, higher income customer who values quality and will pay for it  and why this is an excellent way to grow your business. Do you know the value of loyal customers? Are you interested in creating more excitement for your brand through word of mouth recommendations? Do you want to grow your business with proven customers who prefer to be loyal? </dc:title>
  <dc:creator>Reviewer</dc:creator>
  <cp:lastModifiedBy>Tony Lulek</cp:lastModifiedBy>
  <cp:revision>21</cp:revision>
  <dcterms:created xsi:type="dcterms:W3CDTF">2020-05-18T23:04:01Z</dcterms:created>
  <dcterms:modified xsi:type="dcterms:W3CDTF">2022-11-10T16:42:05Z</dcterms:modified>
</cp:coreProperties>
</file>