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65" d="100"/>
          <a:sy n="65" d="100"/>
        </p:scale>
        <p:origin x="143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C84BC9-7CB6-4C49-8C07-89D3622F4829}"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4034160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C84BC9-7CB6-4C49-8C07-89D3622F4829}"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1807576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C84BC9-7CB6-4C49-8C07-89D3622F4829}"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4196154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C84BC9-7CB6-4C49-8C07-89D3622F4829}"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3131819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C84BC9-7CB6-4C49-8C07-89D3622F4829}" type="datetimeFigureOut">
              <a:rPr lang="en-US" smtClean="0"/>
              <a:t>8/10/2022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2642082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C84BC9-7CB6-4C49-8C07-89D3622F4829}"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373891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C84BC9-7CB6-4C49-8C07-89D3622F4829}" type="datetimeFigureOut">
              <a:rPr lang="en-US" smtClean="0"/>
              <a:t>8/10/2022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201578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C84BC9-7CB6-4C49-8C07-89D3622F4829}" type="datetimeFigureOut">
              <a:rPr lang="en-US" smtClean="0"/>
              <a:t>8/10/2022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1050549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84BC9-7CB6-4C49-8C07-89D3622F4829}" type="datetimeFigureOut">
              <a:rPr lang="en-US" smtClean="0"/>
              <a:t>8/10/2022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204947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C84BC9-7CB6-4C49-8C07-89D3622F4829}"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852627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C84BC9-7CB6-4C49-8C07-89D3622F4829}" type="datetimeFigureOut">
              <a:rPr lang="en-US" smtClean="0"/>
              <a:t>8/10/2022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8E4BEB-CB5D-46FE-AE2B-B6A23E8D7C44}" type="slidenum">
              <a:rPr lang="en-US" smtClean="0"/>
              <a:t>‹#›</a:t>
            </a:fld>
            <a:endParaRPr lang="en-US"/>
          </a:p>
        </p:txBody>
      </p:sp>
    </p:spTree>
    <p:extLst>
      <p:ext uri="{BB962C8B-B14F-4D97-AF65-F5344CB8AC3E}">
        <p14:creationId xmlns:p14="http://schemas.microsoft.com/office/powerpoint/2010/main" val="4024878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84BC9-7CB6-4C49-8C07-89D3622F4829}" type="datetimeFigureOut">
              <a:rPr lang="en-US" smtClean="0"/>
              <a:t>8/10/2022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8E4BEB-CB5D-46FE-AE2B-B6A23E8D7C44}" type="slidenum">
              <a:rPr lang="en-US" smtClean="0"/>
              <a:t>‹#›</a:t>
            </a:fld>
            <a:endParaRPr lang="en-US"/>
          </a:p>
        </p:txBody>
      </p:sp>
    </p:spTree>
    <p:extLst>
      <p:ext uri="{BB962C8B-B14F-4D97-AF65-F5344CB8AC3E}">
        <p14:creationId xmlns:p14="http://schemas.microsoft.com/office/powerpoint/2010/main" val="22044109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B280C9-5BBF-4017-8EF4-04657B67BFDD}"/>
              </a:ext>
            </a:extLst>
          </p:cNvPr>
          <p:cNvSpPr>
            <a:spLocks noGrp="1"/>
          </p:cNvSpPr>
          <p:nvPr>
            <p:ph idx="1"/>
          </p:nvPr>
        </p:nvSpPr>
        <p:spPr>
          <a:xfrm>
            <a:off x="221226" y="1753562"/>
            <a:ext cx="8627806" cy="5045446"/>
          </a:xfrm>
        </p:spPr>
        <p:txBody>
          <a:bodyPr>
            <a:normAutofit lnSpcReduction="10000"/>
          </a:bodyPr>
          <a:lstStyle/>
          <a:p>
            <a:pPr marL="0" indent="0">
              <a:buNone/>
            </a:pPr>
            <a:r>
              <a:rPr lang="en-US" sz="2400" b="1" dirty="0">
                <a:solidFill>
                  <a:srgbClr val="009900"/>
                </a:solidFill>
                <a:latin typeface="+mj-lt"/>
              </a:rPr>
              <a:t>Advantages- SaddleBrooke Softball Tournaments</a:t>
            </a:r>
            <a:endParaRPr lang="en-US" sz="1600" b="1" dirty="0">
              <a:solidFill>
                <a:srgbClr val="009900"/>
              </a:solidFill>
              <a:latin typeface="+mj-lt"/>
            </a:endParaRPr>
          </a:p>
          <a:p>
            <a:pPr lvl="1"/>
            <a:r>
              <a:rPr lang="en-US" sz="2000" dirty="0">
                <a:solidFill>
                  <a:srgbClr val="0066FF"/>
                </a:solidFill>
              </a:rPr>
              <a:t>Reach - </a:t>
            </a:r>
            <a:r>
              <a:rPr lang="en-US" sz="2000" dirty="0"/>
              <a:t>Our tournaments draw 250+ players, spectators, friends &amp; family</a:t>
            </a:r>
          </a:p>
          <a:p>
            <a:pPr lvl="1"/>
            <a:r>
              <a:rPr lang="en-US" sz="2000" dirty="0">
                <a:solidFill>
                  <a:srgbClr val="0066FF"/>
                </a:solidFill>
              </a:rPr>
              <a:t>FREE FUN – </a:t>
            </a:r>
            <a:r>
              <a:rPr lang="en-US" sz="2000" dirty="0"/>
              <a:t>SSSA provides FREE food &amp; drinks, music AND an MC</a:t>
            </a:r>
            <a:endParaRPr lang="en-US" sz="2000" dirty="0">
              <a:solidFill>
                <a:srgbClr val="0033CC"/>
              </a:solidFill>
            </a:endParaRPr>
          </a:p>
          <a:p>
            <a:pPr lvl="1"/>
            <a:r>
              <a:rPr lang="en-US" sz="2000" dirty="0">
                <a:solidFill>
                  <a:srgbClr val="0066FF"/>
                </a:solidFill>
              </a:rPr>
              <a:t>Recognition – </a:t>
            </a:r>
            <a:r>
              <a:rPr lang="en-US" sz="2000" dirty="0"/>
              <a:t>Mentions in pre &amp; post Tournament Newspaper articles</a:t>
            </a:r>
          </a:p>
          <a:p>
            <a:pPr lvl="1"/>
            <a:r>
              <a:rPr lang="en-US" sz="2000" dirty="0">
                <a:solidFill>
                  <a:srgbClr val="0066FF"/>
                </a:solidFill>
              </a:rPr>
              <a:t>Exclusivity – </a:t>
            </a:r>
            <a:r>
              <a:rPr lang="en-US" sz="2000" dirty="0"/>
              <a:t>Any Other Tournament Sponsors will be Non-Compete</a:t>
            </a:r>
          </a:p>
          <a:p>
            <a:pPr lvl="1"/>
            <a:r>
              <a:rPr lang="en-US" sz="2000" dirty="0">
                <a:solidFill>
                  <a:srgbClr val="0066FF"/>
                </a:solidFill>
              </a:rPr>
              <a:t>Up Scale Target Audience – </a:t>
            </a:r>
            <a:r>
              <a:rPr lang="en-US" sz="2000" dirty="0"/>
              <a:t>SSSA members come from SaddleBrooke, SaddleBrooke Ranch AND nearby Communities</a:t>
            </a:r>
          </a:p>
          <a:p>
            <a:pPr lvl="1"/>
            <a:r>
              <a:rPr lang="en-US" sz="2000" dirty="0">
                <a:solidFill>
                  <a:srgbClr val="0066FF"/>
                </a:solidFill>
              </a:rPr>
              <a:t>Announcements - </a:t>
            </a:r>
            <a:r>
              <a:rPr lang="en-US" sz="2000" dirty="0"/>
              <a:t>Sponsors are recognized at least twice per game</a:t>
            </a:r>
          </a:p>
          <a:p>
            <a:pPr lvl="1"/>
            <a:r>
              <a:rPr lang="en-US" sz="2000" dirty="0">
                <a:solidFill>
                  <a:srgbClr val="0066FF"/>
                </a:solidFill>
              </a:rPr>
              <a:t>Promote your Product/Services – </a:t>
            </a:r>
            <a:r>
              <a:rPr lang="en-US" sz="2000" dirty="0"/>
              <a:t>A display table for materials can be provided on the pavilion</a:t>
            </a:r>
          </a:p>
          <a:p>
            <a:pPr lvl="1"/>
            <a:r>
              <a:rPr lang="en-US" sz="2000" dirty="0">
                <a:solidFill>
                  <a:srgbClr val="0066FF"/>
                </a:solidFill>
              </a:rPr>
              <a:t>Frequency – </a:t>
            </a:r>
            <a:r>
              <a:rPr lang="en-US" sz="2000" dirty="0"/>
              <a:t>Four events per year;  St. Patrick’s Day, Memorial Day, Veteran’s Day and Labor Day</a:t>
            </a:r>
          </a:p>
          <a:p>
            <a:pPr lvl="1"/>
            <a:r>
              <a:rPr lang="en-US" sz="2000" dirty="0">
                <a:solidFill>
                  <a:srgbClr val="0066FF"/>
                </a:solidFill>
              </a:rPr>
              <a:t>Community Support – </a:t>
            </a:r>
            <a:r>
              <a:rPr lang="en-US" sz="2000" dirty="0"/>
              <a:t> Builds your Image thru Community Involvement</a:t>
            </a:r>
          </a:p>
          <a:p>
            <a:pPr lvl="1"/>
            <a:r>
              <a:rPr lang="en-US" sz="2000" dirty="0">
                <a:solidFill>
                  <a:srgbClr val="0066FF"/>
                </a:solidFill>
              </a:rPr>
              <a:t>Customers Find You- </a:t>
            </a:r>
            <a:r>
              <a:rPr lang="en-US" sz="2000" dirty="0"/>
              <a:t>Our communities are very loyal to our sponsors</a:t>
            </a:r>
          </a:p>
          <a:p>
            <a:pPr lvl="1"/>
            <a:r>
              <a:rPr lang="en-US" sz="2000" dirty="0">
                <a:solidFill>
                  <a:srgbClr val="0066FF"/>
                </a:solidFill>
              </a:rPr>
              <a:t>GREAT Location –</a:t>
            </a:r>
            <a:r>
              <a:rPr lang="en-US" sz="2000" dirty="0"/>
              <a:t> Near </a:t>
            </a:r>
            <a:r>
              <a:rPr lang="en-US" sz="2000" dirty="0" err="1"/>
              <a:t>SaddleBrooke’s</a:t>
            </a:r>
            <a:r>
              <a:rPr lang="en-US" sz="2000" dirty="0"/>
              <a:t> south entrance, Dog Park and Horseshoe Pits</a:t>
            </a:r>
          </a:p>
        </p:txBody>
      </p:sp>
      <p:pic>
        <p:nvPicPr>
          <p:cNvPr id="4" name="Picture 3">
            <a:extLst>
              <a:ext uri="{FF2B5EF4-FFF2-40B4-BE49-F238E27FC236}">
                <a16:creationId xmlns:a16="http://schemas.microsoft.com/office/drawing/2014/main" id="{A5D2B894-4D63-4C90-9371-3998C589DF8F}"/>
              </a:ext>
            </a:extLst>
          </p:cNvPr>
          <p:cNvPicPr/>
          <p:nvPr/>
        </p:nvPicPr>
        <p:blipFill>
          <a:blip r:embed="rId2"/>
          <a:stretch>
            <a:fillRect/>
          </a:stretch>
        </p:blipFill>
        <p:spPr>
          <a:xfrm>
            <a:off x="2229993" y="380958"/>
            <a:ext cx="4684014" cy="1095374"/>
          </a:xfrm>
          <a:prstGeom prst="rect">
            <a:avLst/>
          </a:prstGeom>
        </p:spPr>
      </p:pic>
    </p:spTree>
    <p:extLst>
      <p:ext uri="{BB962C8B-B14F-4D97-AF65-F5344CB8AC3E}">
        <p14:creationId xmlns:p14="http://schemas.microsoft.com/office/powerpoint/2010/main" val="3636735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TotalTime>
  <Words>147</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spending about 75 cents a day can generate an upper scale, higher income customer who values quality and will pay for it  and why this is an excellent way to grow your business. Do you know the value of loyal customers? Are you interested in creating more excitement for your brand through word of mouth recommendations? Do you want to grow your business with proven customers who prefer to be loyal? </dc:title>
  <dc:creator>Reviewer</dc:creator>
  <cp:lastModifiedBy>Tony Lulek</cp:lastModifiedBy>
  <cp:revision>17</cp:revision>
  <dcterms:created xsi:type="dcterms:W3CDTF">2020-05-18T23:04:01Z</dcterms:created>
  <dcterms:modified xsi:type="dcterms:W3CDTF">2022-08-10T15:36:31Z</dcterms:modified>
</cp:coreProperties>
</file>